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5" r:id="rId2"/>
    <p:sldId id="296" r:id="rId3"/>
    <p:sldId id="297" r:id="rId4"/>
    <p:sldId id="298" r:id="rId5"/>
    <p:sldId id="299" r:id="rId6"/>
  </p:sldIdLst>
  <p:sldSz cx="7562850" cy="1069181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r" defTabSz="914400" rtl="1" eaLnBrk="1" latinLnBrk="0" hangingPunct="1">
      <a:defRPr kern="1200">
        <a:solidFill>
          <a:schemeClr val="tx1"/>
        </a:solidFill>
        <a:latin typeface="Calibri" panose="020F0502020204030204" pitchFamily="34" charset="0"/>
        <a:ea typeface="+mn-ea"/>
        <a:cs typeface="+mn-cs"/>
      </a:defRPr>
    </a:lvl6pPr>
    <a:lvl7pPr marL="2743200" algn="r" defTabSz="914400" rtl="1" eaLnBrk="1" latinLnBrk="0" hangingPunct="1">
      <a:defRPr kern="1200">
        <a:solidFill>
          <a:schemeClr val="tx1"/>
        </a:solidFill>
        <a:latin typeface="Calibri" panose="020F0502020204030204" pitchFamily="34" charset="0"/>
        <a:ea typeface="+mn-ea"/>
        <a:cs typeface="+mn-cs"/>
      </a:defRPr>
    </a:lvl7pPr>
    <a:lvl8pPr marL="3200400" algn="r" defTabSz="914400" rtl="1" eaLnBrk="1" latinLnBrk="0" hangingPunct="1">
      <a:defRPr kern="1200">
        <a:solidFill>
          <a:schemeClr val="tx1"/>
        </a:solidFill>
        <a:latin typeface="Calibri" panose="020F0502020204030204" pitchFamily="34" charset="0"/>
        <a:ea typeface="+mn-ea"/>
        <a:cs typeface="+mn-cs"/>
      </a:defRPr>
    </a:lvl8pPr>
    <a:lvl9pPr marL="3657600" algn="r" defTabSz="914400" rtl="1"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12" autoAdjust="0"/>
    <p:restoredTop sz="94660"/>
  </p:normalViewPr>
  <p:slideViewPr>
    <p:cSldViewPr snapToGrid="0">
      <p:cViewPr varScale="1">
        <p:scale>
          <a:sx n="43" d="100"/>
          <a:sy n="43" d="100"/>
        </p:scale>
        <p:origin x="214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013989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2pPr>
      <a:lvl3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3pPr>
      <a:lvl4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4pPr>
      <a:lvl5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5pPr>
      <a:lvl6pPr marL="457200" algn="l" rtl="0" fontAlgn="base">
        <a:lnSpc>
          <a:spcPct val="90000"/>
        </a:lnSpc>
        <a:spcBef>
          <a:spcPct val="0"/>
        </a:spcBef>
        <a:spcAft>
          <a:spcPct val="0"/>
        </a:spcAft>
        <a:defRPr sz="4400">
          <a:solidFill>
            <a:schemeClr val="tx1"/>
          </a:solidFill>
          <a:latin typeface="Calibri" panose="020F0502020204030204" pitchFamily="34" charset="0"/>
        </a:defRPr>
      </a:lvl6pPr>
      <a:lvl7pPr marL="914400" algn="l" rtl="0" fontAlgn="base">
        <a:lnSpc>
          <a:spcPct val="90000"/>
        </a:lnSpc>
        <a:spcBef>
          <a:spcPct val="0"/>
        </a:spcBef>
        <a:spcAft>
          <a:spcPct val="0"/>
        </a:spcAft>
        <a:defRPr sz="4400">
          <a:solidFill>
            <a:schemeClr val="tx1"/>
          </a:solidFill>
          <a:latin typeface="Calibri" panose="020F0502020204030204" pitchFamily="34" charset="0"/>
        </a:defRPr>
      </a:lvl7pPr>
      <a:lvl8pPr marL="1371600" algn="l" rtl="0" fontAlgn="base">
        <a:lnSpc>
          <a:spcPct val="90000"/>
        </a:lnSpc>
        <a:spcBef>
          <a:spcPct val="0"/>
        </a:spcBef>
        <a:spcAft>
          <a:spcPct val="0"/>
        </a:spcAft>
        <a:defRPr sz="4400">
          <a:solidFill>
            <a:schemeClr val="tx1"/>
          </a:solidFill>
          <a:latin typeface="Calibri" panose="020F0502020204030204" pitchFamily="34" charset="0"/>
        </a:defRPr>
      </a:lvl8pPr>
      <a:lvl9pPr marL="1828800" algn="l" rtl="0" fontAlgn="base">
        <a:lnSpc>
          <a:spcPct val="90000"/>
        </a:lnSpc>
        <a:spcBef>
          <a:spcPct val="0"/>
        </a:spcBef>
        <a:spcAft>
          <a:spcPct val="0"/>
        </a:spcAft>
        <a:defRPr sz="4400">
          <a:solidFill>
            <a:schemeClr val="tx1"/>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1"/>
          <p:cNvSpPr>
            <a:spLocks noChangeArrowheads="1"/>
          </p:cNvSpPr>
          <p:nvPr/>
        </p:nvSpPr>
        <p:spPr bwMode="auto">
          <a:xfrm>
            <a:off x="323850" y="361950"/>
            <a:ext cx="3608388"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13"/>
              </a:lnSpc>
              <a:spcAft>
                <a:spcPts val="838"/>
              </a:spcAft>
            </a:pPr>
            <a:r>
              <a:rPr lang="en-US" sz="1400">
                <a:latin typeface="Times New Roman" panose="02020603050405020304" pitchFamily="18" charset="0"/>
              </a:rPr>
              <a:t>AlKarkh University of Science College of science </a:t>
            </a:r>
            <a:r>
              <a:rPr lang="en-US">
                <a:latin typeface="Times New Roman" panose="02020603050405020304" pitchFamily="18" charset="0"/>
              </a:rPr>
              <a:t>First year level </a:t>
            </a:r>
          </a:p>
          <a:p>
            <a:pPr eaLnBrk="1" hangingPunct="1">
              <a:lnSpc>
                <a:spcPts val="1613"/>
              </a:lnSpc>
              <a:spcAft>
                <a:spcPts val="838"/>
              </a:spcAft>
            </a:pPr>
            <a:r>
              <a:rPr lang="en-US" b="1">
                <a:latin typeface="Times New Roman" panose="02020603050405020304" pitchFamily="18" charset="0"/>
              </a:rPr>
              <a:t>General chemistry Labs</a:t>
            </a:r>
          </a:p>
          <a:p>
            <a:pPr eaLnBrk="1" hangingPunct="1">
              <a:lnSpc>
                <a:spcPts val="1825"/>
              </a:lnSpc>
              <a:spcAft>
                <a:spcPts val="838"/>
              </a:spcAft>
            </a:pPr>
            <a:r>
              <a:rPr lang="en-US" sz="1600" b="1">
                <a:latin typeface="Times New Roman" panose="02020603050405020304" pitchFamily="18" charset="0"/>
              </a:rPr>
              <a:t>Supervisor: Dr. Mohammed Abdul Baset Assistant: Anssam Dhaher Huessin</a:t>
            </a:r>
          </a:p>
        </p:txBody>
      </p:sp>
      <p:sp>
        <p:nvSpPr>
          <p:cNvPr id="54275" name="Rectangle 2"/>
          <p:cNvSpPr>
            <a:spLocks noChangeArrowheads="1"/>
          </p:cNvSpPr>
          <p:nvPr/>
        </p:nvSpPr>
        <p:spPr bwMode="auto">
          <a:xfrm>
            <a:off x="2936875" y="1779588"/>
            <a:ext cx="1992313"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838"/>
              </a:spcBef>
              <a:spcAft>
                <a:spcPts val="1263"/>
              </a:spcAft>
            </a:pPr>
            <a:r>
              <a:rPr lang="en-US" sz="1600" b="1">
                <a:latin typeface="Times New Roman" panose="02020603050405020304" pitchFamily="18" charset="0"/>
              </a:rPr>
              <a:t>Lab -13-</a:t>
            </a:r>
          </a:p>
          <a:p>
            <a:pPr algn="ctr" eaLnBrk="1" hangingPunct="1">
              <a:spcAft>
                <a:spcPts val="1675"/>
              </a:spcAft>
            </a:pPr>
            <a:r>
              <a:rPr lang="en-US" sz="1600" b="1" i="1">
                <a:latin typeface="Times New Roman" panose="02020603050405020304" pitchFamily="18" charset="0"/>
              </a:rPr>
              <a:t>CARBOHYDRATES</a:t>
            </a:r>
          </a:p>
        </p:txBody>
      </p:sp>
      <p:sp>
        <p:nvSpPr>
          <p:cNvPr id="4" name="Rectangle 3"/>
          <p:cNvSpPr/>
          <p:nvPr/>
        </p:nvSpPr>
        <p:spPr>
          <a:xfrm>
            <a:off x="374650" y="2886075"/>
            <a:ext cx="6784975" cy="1444625"/>
          </a:xfrm>
          <a:prstGeom prst="rect">
            <a:avLst/>
          </a:prstGeom>
        </p:spPr>
        <p:txBody>
          <a:bodyPr lIns="0" tIns="0" rIns="0" bIns="0"/>
          <a:lstStyle/>
          <a:p>
            <a:pPr eaLnBrk="1" fontAlgn="auto" hangingPunct="1">
              <a:lnSpc>
                <a:spcPts val="1608"/>
              </a:lnSpc>
              <a:spcBef>
                <a:spcPts val="1680"/>
              </a:spcBef>
              <a:spcAft>
                <a:spcPts val="0"/>
              </a:spcAft>
              <a:defRPr/>
            </a:pPr>
            <a:r>
              <a:rPr lang="en-US" sz="1600" b="1" u="sng">
                <a:latin typeface="Times New Roman"/>
              </a:rPr>
              <a:t>Introduction:</a:t>
            </a:r>
          </a:p>
          <a:p>
            <a:pPr marL="430784" indent="-215900" eaLnBrk="1" fontAlgn="auto" hangingPunct="1">
              <a:lnSpc>
                <a:spcPts val="1608"/>
              </a:lnSpc>
              <a:spcBef>
                <a:spcPts val="0"/>
              </a:spcBef>
              <a:spcAft>
                <a:spcPts val="0"/>
              </a:spcAft>
              <a:defRPr/>
            </a:pPr>
            <a:r>
              <a:rPr lang="en-US" sz="1400">
                <a:latin typeface="Times New Roman"/>
              </a:rPr>
              <a:t>&gt;</a:t>
            </a:r>
            <a:r>
              <a:rPr lang="en-US" sz="1200" b="1">
                <a:latin typeface="Times New Roman"/>
              </a:rPr>
              <a:t>    Carbohydrates </a:t>
            </a:r>
            <a:r>
              <a:rPr lang="en-US" sz="1400">
                <a:latin typeface="Times New Roman"/>
              </a:rPr>
              <a:t>are organic molecules that contain carbon, hydrogen and oxygen and are the most abundant class of organic compounds found in living organisms.</a:t>
            </a:r>
          </a:p>
          <a:p>
            <a:pPr marL="430784" indent="-215900" eaLnBrk="1" fontAlgn="auto" hangingPunct="1">
              <a:lnSpc>
                <a:spcPts val="1608"/>
              </a:lnSpc>
              <a:spcBef>
                <a:spcPts val="0"/>
              </a:spcBef>
              <a:spcAft>
                <a:spcPts val="0"/>
              </a:spcAft>
              <a:defRPr/>
            </a:pPr>
            <a:r>
              <a:rPr lang="en-US" sz="1400">
                <a:latin typeface="Times New Roman"/>
              </a:rPr>
              <a:t>&gt;    They have the general formula </a:t>
            </a:r>
            <a:r>
              <a:rPr lang="en-US" sz="1200" b="1">
                <a:latin typeface="Times New Roman"/>
              </a:rPr>
              <a:t>[C(H</a:t>
            </a:r>
            <a:r>
              <a:rPr lang="en-US" sz="900" b="1" spc="100">
                <a:latin typeface="Times New Roman"/>
              </a:rPr>
              <a:t>2</a:t>
            </a:r>
            <a:r>
              <a:rPr lang="en-US" sz="1200" b="1">
                <a:latin typeface="Times New Roman"/>
              </a:rPr>
              <a:t>O)]n </a:t>
            </a:r>
            <a:r>
              <a:rPr lang="en-US" sz="1400">
                <a:latin typeface="Times New Roman"/>
              </a:rPr>
              <a:t>where n &gt; 3, which implies that these compounds are hydrates of carbon.</a:t>
            </a:r>
          </a:p>
          <a:p>
            <a:pPr marL="430784" indent="-215900" eaLnBrk="1" fontAlgn="auto" hangingPunct="1">
              <a:lnSpc>
                <a:spcPts val="1608"/>
              </a:lnSpc>
              <a:spcBef>
                <a:spcPts val="0"/>
              </a:spcBef>
              <a:spcAft>
                <a:spcPts val="3570"/>
              </a:spcAft>
              <a:defRPr/>
            </a:pPr>
            <a:r>
              <a:rPr lang="en-US" sz="1400">
                <a:latin typeface="Times New Roman"/>
              </a:rPr>
              <a:t>&gt;    Carbohydrates, chemically, are polyhydroxy aldehydes (-CHO) or ketones (C=O) or compounds which upon hydrolysis yield these compounds.</a:t>
            </a:r>
          </a:p>
        </p:txBody>
      </p:sp>
      <p:sp>
        <p:nvSpPr>
          <p:cNvPr id="54277" name="Rectangle 9"/>
          <p:cNvSpPr>
            <a:spLocks noChangeArrowheads="1"/>
          </p:cNvSpPr>
          <p:nvPr/>
        </p:nvSpPr>
        <p:spPr bwMode="auto">
          <a:xfrm>
            <a:off x="328613" y="7451725"/>
            <a:ext cx="4856162"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Aft>
                <a:spcPts val="213"/>
              </a:spcAft>
            </a:pPr>
            <a:r>
              <a:rPr lang="en-US" sz="1600" b="1">
                <a:latin typeface="Times New Roman" panose="02020603050405020304" pitchFamily="18" charset="0"/>
              </a:rPr>
              <a:t>Classification of carbohydrates</a:t>
            </a:r>
          </a:p>
          <a:p>
            <a:pPr algn="just" eaLnBrk="1" hangingPunct="1">
              <a:spcAft>
                <a:spcPts val="1475"/>
              </a:spcAft>
            </a:pPr>
            <a:r>
              <a:rPr lang="en-US" sz="1400">
                <a:latin typeface="Times New Roman" panose="02020603050405020304" pitchFamily="18" charset="0"/>
              </a:rPr>
              <a:t>Carbohydrates are classified according to </a:t>
            </a:r>
            <a:r>
              <a:rPr lang="en-US" sz="1200" b="1">
                <a:latin typeface="Times New Roman" panose="02020603050405020304" pitchFamily="18" charset="0"/>
              </a:rPr>
              <a:t>4 </a:t>
            </a:r>
            <a:r>
              <a:rPr lang="en-US" sz="1400">
                <a:latin typeface="Times New Roman" panose="02020603050405020304" pitchFamily="18" charset="0"/>
              </a:rPr>
              <a:t>different characteristics:</a:t>
            </a:r>
          </a:p>
        </p:txBody>
      </p:sp>
      <p:sp>
        <p:nvSpPr>
          <p:cNvPr id="54278" name="Rectangle 10"/>
          <p:cNvSpPr>
            <a:spLocks noChangeArrowheads="1"/>
          </p:cNvSpPr>
          <p:nvPr/>
        </p:nvSpPr>
        <p:spPr bwMode="auto">
          <a:xfrm>
            <a:off x="323850" y="8083550"/>
            <a:ext cx="4830763"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spcBef>
                <a:spcPts val="1475"/>
              </a:spcBef>
            </a:pPr>
            <a:r>
              <a:rPr lang="en-US" sz="1200" b="1">
                <a:latin typeface="Times New Roman" panose="02020603050405020304" pitchFamily="18" charset="0"/>
              </a:rPr>
              <a:t>A.</a:t>
            </a:r>
            <a:r>
              <a:rPr lang="en-US" sz="1400">
                <a:latin typeface="Times New Roman" panose="02020603050405020304" pitchFamily="18" charset="0"/>
              </a:rPr>
              <a:t>    According to the number of carbon atoms in the sugar chain:</a:t>
            </a:r>
          </a:p>
          <a:p>
            <a:pPr algn="just" eaLnBrk="1" hangingPunct="1">
              <a:lnSpc>
                <a:spcPts val="1613"/>
              </a:lnSpc>
            </a:pPr>
            <a:r>
              <a:rPr lang="en-US" sz="1200" b="1">
                <a:latin typeface="Times New Roman" panose="02020603050405020304" pitchFamily="18" charset="0"/>
              </a:rPr>
              <a:t>1.    Trioses</a:t>
            </a:r>
            <a:r>
              <a:rPr lang="en-US" sz="1400">
                <a:latin typeface="Times New Roman" panose="02020603050405020304" pitchFamily="18" charset="0"/>
              </a:rPr>
              <a:t>: contain 3 carbon atoms (e.g. glycerose).</a:t>
            </a:r>
          </a:p>
          <a:p>
            <a:pPr algn="just" eaLnBrk="1" hangingPunct="1">
              <a:lnSpc>
                <a:spcPts val="1613"/>
              </a:lnSpc>
            </a:pPr>
            <a:r>
              <a:rPr lang="en-US" sz="1200" b="1">
                <a:latin typeface="Times New Roman" panose="02020603050405020304" pitchFamily="18" charset="0"/>
              </a:rPr>
              <a:t>2.    Pentoses</a:t>
            </a:r>
            <a:r>
              <a:rPr lang="en-US" sz="1400">
                <a:latin typeface="Times New Roman" panose="02020603050405020304" pitchFamily="18" charset="0"/>
              </a:rPr>
              <a:t>: contain 5 carbon atoms (e.g. ribose).</a:t>
            </a:r>
          </a:p>
          <a:p>
            <a:pPr algn="just" eaLnBrk="1" hangingPunct="1">
              <a:lnSpc>
                <a:spcPts val="1613"/>
              </a:lnSpc>
              <a:spcAft>
                <a:spcPts val="1050"/>
              </a:spcAft>
            </a:pPr>
            <a:r>
              <a:rPr lang="en-US" sz="1200" b="1">
                <a:latin typeface="Times New Roman" panose="02020603050405020304" pitchFamily="18" charset="0"/>
              </a:rPr>
              <a:t>3.    Hexoses</a:t>
            </a:r>
            <a:r>
              <a:rPr lang="en-US" sz="1400">
                <a:latin typeface="Times New Roman" panose="02020603050405020304" pitchFamily="18" charset="0"/>
              </a:rPr>
              <a:t>: contain 6 carbon atoms (e.g. glucose).</a:t>
            </a:r>
          </a:p>
          <a:p>
            <a:pPr algn="just" eaLnBrk="1" hangingPunct="1">
              <a:lnSpc>
                <a:spcPts val="1588"/>
              </a:lnSpc>
            </a:pPr>
            <a:r>
              <a:rPr lang="en-US" sz="1200" b="1">
                <a:latin typeface="Times New Roman" panose="02020603050405020304" pitchFamily="18" charset="0"/>
              </a:rPr>
              <a:t>B.</a:t>
            </a:r>
            <a:r>
              <a:rPr lang="en-US" sz="1400">
                <a:latin typeface="Times New Roman" panose="02020603050405020304" pitchFamily="18" charset="0"/>
              </a:rPr>
              <a:t>    According to the terminal function group in the sugar chain:</a:t>
            </a:r>
          </a:p>
          <a:p>
            <a:pPr algn="just" eaLnBrk="1" hangingPunct="1">
              <a:lnSpc>
                <a:spcPts val="1588"/>
              </a:lnSpc>
            </a:pPr>
            <a:r>
              <a:rPr lang="en-US" sz="1200" b="1">
                <a:latin typeface="Times New Roman" panose="02020603050405020304" pitchFamily="18" charset="0"/>
              </a:rPr>
              <a:t>1.    Aldoses</a:t>
            </a:r>
            <a:r>
              <a:rPr lang="en-US" sz="1400">
                <a:latin typeface="Times New Roman" panose="02020603050405020304" pitchFamily="18" charset="0"/>
              </a:rPr>
              <a:t>: contain terminal aldehyde group (-CHO) (e.g. glucose).</a:t>
            </a:r>
          </a:p>
          <a:p>
            <a:pPr algn="just" eaLnBrk="1" hangingPunct="1">
              <a:lnSpc>
                <a:spcPts val="1588"/>
              </a:lnSpc>
              <a:spcAft>
                <a:spcPts val="1050"/>
              </a:spcAft>
            </a:pPr>
            <a:r>
              <a:rPr lang="en-US" sz="1200" b="1">
                <a:latin typeface="Times New Roman" panose="02020603050405020304" pitchFamily="18" charset="0"/>
              </a:rPr>
              <a:t>2.    Ketoses</a:t>
            </a:r>
            <a:r>
              <a:rPr lang="en-US" sz="1400">
                <a:latin typeface="Times New Roman" panose="02020603050405020304" pitchFamily="18" charset="0"/>
              </a:rPr>
              <a:t>: contain terminal ketone group (C=O) (e.g. fructose).</a:t>
            </a:r>
          </a:p>
        </p:txBody>
      </p:sp>
      <p:sp>
        <p:nvSpPr>
          <p:cNvPr id="54279" name="Rectangle 11"/>
          <p:cNvSpPr>
            <a:spLocks noChangeArrowheads="1"/>
          </p:cNvSpPr>
          <p:nvPr/>
        </p:nvSpPr>
        <p:spPr bwMode="auto">
          <a:xfrm>
            <a:off x="328613" y="9952038"/>
            <a:ext cx="3319462" cy="20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050"/>
              </a:spcBef>
            </a:pPr>
            <a:r>
              <a:rPr lang="en-US" sz="1200" b="1">
                <a:latin typeface="Times New Roman" panose="02020603050405020304" pitchFamily="18" charset="0"/>
              </a:rPr>
              <a:t>C. </a:t>
            </a:r>
            <a:r>
              <a:rPr lang="en-US" sz="1400">
                <a:latin typeface="Times New Roman" panose="02020603050405020304" pitchFamily="18" charset="0"/>
              </a:rPr>
              <a:t>According to the number of sugar subunits:</a:t>
            </a:r>
          </a:p>
        </p:txBody>
      </p:sp>
      <p:sp>
        <p:nvSpPr>
          <p:cNvPr id="54280" name="Rectangle 12"/>
          <p:cNvSpPr>
            <a:spLocks noChangeArrowheads="1"/>
          </p:cNvSpPr>
          <p:nvPr/>
        </p:nvSpPr>
        <p:spPr bwMode="auto">
          <a:xfrm>
            <a:off x="3651250" y="10363200"/>
            <a:ext cx="179388"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39</a:t>
            </a:r>
          </a:p>
        </p:txBody>
      </p:sp>
      <p:pic>
        <p:nvPicPr>
          <p:cNvPr id="54281"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1638" y="4584700"/>
            <a:ext cx="3762375" cy="276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529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189038"/>
            <a:ext cx="3517900" cy="279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299"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22438" y="4629150"/>
            <a:ext cx="4019550" cy="239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00" name="Rectangle 3"/>
          <p:cNvSpPr>
            <a:spLocks noChangeArrowheads="1"/>
          </p:cNvSpPr>
          <p:nvPr/>
        </p:nvSpPr>
        <p:spPr bwMode="auto">
          <a:xfrm>
            <a:off x="323850" y="361950"/>
            <a:ext cx="6832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spcAft>
                <a:spcPts val="1263"/>
              </a:spcAft>
            </a:pPr>
            <a:r>
              <a:rPr lang="en-US" sz="1200" b="1">
                <a:latin typeface="Times New Roman" panose="02020603050405020304" pitchFamily="18" charset="0"/>
              </a:rPr>
              <a:t>1. Monosaccharides</a:t>
            </a:r>
            <a:r>
              <a:rPr lang="en-US" sz="1400">
                <a:latin typeface="Times New Roman" panose="02020603050405020304" pitchFamily="18" charset="0"/>
              </a:rPr>
              <a:t>: they contain a single sugar unit (e.g. glucose &amp; fructose). The </a:t>
            </a:r>
            <a:r>
              <a:rPr lang="en-US" sz="1400" i="1">
                <a:latin typeface="Times New Roman" panose="02020603050405020304" pitchFamily="18" charset="0"/>
              </a:rPr>
              <a:t>a</a:t>
            </a:r>
            <a:r>
              <a:rPr lang="en-US" sz="1400">
                <a:latin typeface="Times New Roman" panose="02020603050405020304" pitchFamily="18" charset="0"/>
              </a:rPr>
              <a:t> symbol indicates the stereoisomer in which the hydroxyl group lies below the plane of the ring. When this hydroxyl group is shown above the plane, the designation is p.</a:t>
            </a:r>
          </a:p>
        </p:txBody>
      </p:sp>
      <p:sp>
        <p:nvSpPr>
          <p:cNvPr id="55301" name="Rectangle 4"/>
          <p:cNvSpPr>
            <a:spLocks noChangeArrowheads="1"/>
          </p:cNvSpPr>
          <p:nvPr/>
        </p:nvSpPr>
        <p:spPr bwMode="auto">
          <a:xfrm>
            <a:off x="325438" y="4243388"/>
            <a:ext cx="52927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263"/>
              </a:spcBef>
              <a:spcAft>
                <a:spcPts val="1263"/>
              </a:spcAft>
            </a:pPr>
            <a:r>
              <a:rPr lang="en-US" sz="1400">
                <a:latin typeface="Times New Roman" panose="02020603050405020304" pitchFamily="18" charset="0"/>
              </a:rPr>
              <a:t>The a cyclic structures of galactose, fructose, and ribose, are given below.</a:t>
            </a:r>
          </a:p>
        </p:txBody>
      </p:sp>
      <p:sp>
        <p:nvSpPr>
          <p:cNvPr id="55302" name="Rectangle 5"/>
          <p:cNvSpPr>
            <a:spLocks noChangeArrowheads="1"/>
          </p:cNvSpPr>
          <p:nvPr/>
        </p:nvSpPr>
        <p:spPr bwMode="auto">
          <a:xfrm>
            <a:off x="325438" y="7294563"/>
            <a:ext cx="6773862" cy="258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spcBef>
                <a:spcPts val="1263"/>
              </a:spcBef>
            </a:pPr>
            <a:r>
              <a:rPr lang="en-US" sz="1500" b="1">
                <a:latin typeface="Times New Roman" panose="02020603050405020304" pitchFamily="18" charset="0"/>
              </a:rPr>
              <a:t>2. Disaccharides:</a:t>
            </a:r>
          </a:p>
          <a:p>
            <a:pPr algn="just" eaLnBrk="1" hangingPunct="1">
              <a:lnSpc>
                <a:spcPts val="1613"/>
              </a:lnSpc>
            </a:pPr>
            <a:r>
              <a:rPr lang="en-US" sz="1400">
                <a:latin typeface="Times New Roman" panose="02020603050405020304" pitchFamily="18" charset="0"/>
              </a:rPr>
              <a:t>&gt;    They are made up of two monosaccharide units linked together.</a:t>
            </a:r>
          </a:p>
          <a:p>
            <a:pPr eaLnBrk="1" hangingPunct="1">
              <a:lnSpc>
                <a:spcPts val="1613"/>
              </a:lnSpc>
            </a:pPr>
            <a:r>
              <a:rPr lang="en-US" sz="1400">
                <a:latin typeface="Times New Roman" panose="02020603050405020304" pitchFamily="18" charset="0"/>
              </a:rPr>
              <a:t>&gt;    The most abundant disaccharide is sucrose, which is hydrolyzed to D-glucose and D-fructose.</a:t>
            </a:r>
          </a:p>
          <a:p>
            <a:pPr eaLnBrk="1" hangingPunct="1">
              <a:lnSpc>
                <a:spcPts val="1613"/>
              </a:lnSpc>
            </a:pPr>
            <a:r>
              <a:rPr lang="en-US" sz="1400">
                <a:latin typeface="Times New Roman" panose="02020603050405020304" pitchFamily="18" charset="0"/>
              </a:rPr>
              <a:t>&gt;    The two sugar units are covalently joined through an oxygen atom at carbons 1 and 2 on glucose and fructose, respectively.</a:t>
            </a:r>
          </a:p>
          <a:p>
            <a:pPr eaLnBrk="1" hangingPunct="1">
              <a:lnSpc>
                <a:spcPts val="1613"/>
              </a:lnSpc>
              <a:spcAft>
                <a:spcPts val="1263"/>
              </a:spcAft>
            </a:pPr>
            <a:r>
              <a:rPr lang="en-US" sz="1400">
                <a:latin typeface="Times New Roman" panose="02020603050405020304" pitchFamily="18" charset="0"/>
              </a:rPr>
              <a:t>&gt;    The covalent link between the two sugar units is referred to as an (a1^p2) glycosidic linkage.</a:t>
            </a:r>
          </a:p>
          <a:p>
            <a:pPr eaLnBrk="1" hangingPunct="1">
              <a:lnSpc>
                <a:spcPts val="1825"/>
              </a:lnSpc>
            </a:pPr>
            <a:r>
              <a:rPr lang="en-US" sz="1500" b="1">
                <a:latin typeface="Times New Roman" panose="02020603050405020304" pitchFamily="18" charset="0"/>
              </a:rPr>
              <a:t>e.g. Sucrose (glucose + fructose) e.g. Lactose (glucose + galactose) e.g. Maltose (glucose + glucose)</a:t>
            </a:r>
          </a:p>
        </p:txBody>
      </p:sp>
      <p:sp>
        <p:nvSpPr>
          <p:cNvPr id="55303" name="Rectangle 6"/>
          <p:cNvSpPr>
            <a:spLocks noChangeArrowheads="1"/>
          </p:cNvSpPr>
          <p:nvPr/>
        </p:nvSpPr>
        <p:spPr bwMode="auto">
          <a:xfrm>
            <a:off x="3651250" y="10363200"/>
            <a:ext cx="1682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40</a:t>
            </a: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632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57325" y="341313"/>
            <a:ext cx="4532313" cy="271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98563" y="3067050"/>
            <a:ext cx="50800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325438" y="6184900"/>
            <a:ext cx="6853237" cy="3816350"/>
          </a:xfrm>
          <a:prstGeom prst="rect">
            <a:avLst/>
          </a:prstGeom>
        </p:spPr>
        <p:txBody>
          <a:bodyPr lIns="0" tIns="0" rIns="0" bIns="0"/>
          <a:lstStyle/>
          <a:p>
            <a:pPr algn="just" eaLnBrk="1" fontAlgn="auto" hangingPunct="1">
              <a:spcBef>
                <a:spcPts val="1260"/>
              </a:spcBef>
              <a:spcAft>
                <a:spcPts val="210"/>
              </a:spcAft>
              <a:defRPr/>
            </a:pPr>
            <a:r>
              <a:rPr lang="en-US" sz="1500" b="1">
                <a:latin typeface="Times New Roman"/>
              </a:rPr>
              <a:t>3. Polysaccharides:</a:t>
            </a:r>
          </a:p>
          <a:p>
            <a:pPr algn="just" eaLnBrk="1" fontAlgn="auto" hangingPunct="1">
              <a:spcBef>
                <a:spcPts val="0"/>
              </a:spcBef>
              <a:spcAft>
                <a:spcPts val="840"/>
              </a:spcAft>
              <a:defRPr/>
            </a:pPr>
            <a:r>
              <a:rPr lang="en-US" sz="1400">
                <a:latin typeface="Times New Roman"/>
              </a:rPr>
              <a:t>They are made up of many monosaccharide units linked together.</a:t>
            </a:r>
          </a:p>
          <a:p>
            <a:pPr marL="482600" indent="-228600" algn="just" eaLnBrk="1" fontAlgn="auto" hangingPunct="1">
              <a:lnSpc>
                <a:spcPts val="1608"/>
              </a:lnSpc>
              <a:spcBef>
                <a:spcPts val="0"/>
              </a:spcBef>
              <a:spcAft>
                <a:spcPts val="0"/>
              </a:spcAft>
              <a:defRPr/>
            </a:pPr>
            <a:r>
              <a:rPr lang="en-US" sz="1200" b="1">
                <a:latin typeface="Times New Roman"/>
              </a:rPr>
              <a:t>&gt;    Starch </a:t>
            </a:r>
            <a:r>
              <a:rPr lang="en-US" sz="1400">
                <a:latin typeface="Times New Roman"/>
              </a:rPr>
              <a:t>is a homopolysaccharide synthesized by plants for the storage of a-D-glucose units and serves as a source of carbohydrates in animal diets. a- amylose is a linear polymer of several thousand glucose units joined by a(1—4) glycosidic bonds. Amylopectin is a branched polymer with glucose connected in linear chains by a(1—4) bonds and by a(1—6) bonds at the branch points which occur on the average every 24 to 30 glucose units. Containing up to a million glucose residues, amylopectin is the larger of the two polymeric structures.</a:t>
            </a:r>
          </a:p>
          <a:p>
            <a:pPr marL="482600" indent="-228600" algn="just" eaLnBrk="1" fontAlgn="auto" hangingPunct="1">
              <a:lnSpc>
                <a:spcPts val="1608"/>
              </a:lnSpc>
              <a:spcBef>
                <a:spcPts val="0"/>
              </a:spcBef>
              <a:spcAft>
                <a:spcPts val="0"/>
              </a:spcAft>
              <a:defRPr/>
            </a:pPr>
            <a:r>
              <a:rPr lang="en-US" sz="1200" b="1">
                <a:latin typeface="Times New Roman"/>
              </a:rPr>
              <a:t>&gt;    Glycogen</a:t>
            </a:r>
            <a:r>
              <a:rPr lang="en-US" sz="1400">
                <a:latin typeface="Times New Roman"/>
              </a:rPr>
              <a:t>, the storage polysaccharide for glucose in animals and humans is structurally similar to amylopectin except that branching occurs every 8 to 12 glucose residues.</a:t>
            </a:r>
          </a:p>
          <a:p>
            <a:pPr marL="482600" indent="-228600" algn="just" eaLnBrk="1" fontAlgn="auto" hangingPunct="1">
              <a:lnSpc>
                <a:spcPts val="1608"/>
              </a:lnSpc>
              <a:spcBef>
                <a:spcPts val="0"/>
              </a:spcBef>
              <a:spcAft>
                <a:spcPts val="0"/>
              </a:spcAft>
              <a:defRPr/>
            </a:pPr>
            <a:r>
              <a:rPr lang="en-US" sz="1200" b="1">
                <a:latin typeface="Times New Roman"/>
              </a:rPr>
              <a:t>&gt;    Cellulose </a:t>
            </a:r>
            <a:r>
              <a:rPr lang="en-US" sz="1400">
                <a:latin typeface="Times New Roman"/>
              </a:rPr>
              <a:t>is an organic compound with the formula (C</a:t>
            </a:r>
            <a:r>
              <a:rPr lang="en-US" sz="1400" baseline="-25000">
                <a:latin typeface="Times New Roman"/>
              </a:rPr>
              <a:t>6</a:t>
            </a:r>
            <a:r>
              <a:rPr lang="en-US" sz="1400">
                <a:latin typeface="Times New Roman"/>
              </a:rPr>
              <a:t>H</a:t>
            </a:r>
            <a:r>
              <a:rPr lang="en-US" sz="1400" baseline="-25000">
                <a:latin typeface="Times New Roman"/>
              </a:rPr>
              <a:t>10</a:t>
            </a:r>
            <a:r>
              <a:rPr lang="en-US" sz="1400">
                <a:latin typeface="Times New Roman"/>
              </a:rPr>
              <a:t>O</a:t>
            </a:r>
            <a:r>
              <a:rPr lang="en-US" sz="1400" baseline="-25000">
                <a:latin typeface="Times New Roman"/>
              </a:rPr>
              <a:t>5</a:t>
            </a:r>
            <a:r>
              <a:rPr lang="en-US" sz="1400">
                <a:latin typeface="Times New Roman"/>
              </a:rPr>
              <a:t>)</a:t>
            </a:r>
            <a:r>
              <a:rPr lang="en-US" sz="1400" baseline="-25000">
                <a:latin typeface="Times New Roman"/>
              </a:rPr>
              <a:t>n</a:t>
            </a:r>
            <a:r>
              <a:rPr lang="en-US" sz="1400">
                <a:latin typeface="Times New Roman"/>
              </a:rPr>
              <a:t>, a polysaccharide consisting of a linear chain of several hundred to many thousands of P(1—&gt;4) linked D-glucose units. Cellulose is an important structural component of the primary cell wall of green plants, many forms of algae. The cellulose content of cotton fiber is 90%, that of wood is 40-50% and that of dried hemp is approximately 45%.Cellulose is mainly used to produce paperboard and paper. Smaller quantities are converted into a wide variety of derivative products such as cellophane and rayon. Conversion of cellulose from energy</a:t>
            </a:r>
          </a:p>
        </p:txBody>
      </p:sp>
      <p:sp>
        <p:nvSpPr>
          <p:cNvPr id="56325" name="Rectangle 4"/>
          <p:cNvSpPr>
            <a:spLocks noChangeArrowheads="1"/>
          </p:cNvSpPr>
          <p:nvPr/>
        </p:nvSpPr>
        <p:spPr bwMode="auto">
          <a:xfrm>
            <a:off x="3651250" y="10363200"/>
            <a:ext cx="179388"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41</a:t>
            </a:r>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734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44500" y="984250"/>
            <a:ext cx="6596063" cy="540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47"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28725" y="6626225"/>
            <a:ext cx="5032375"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8" name="Rectangle 3"/>
          <p:cNvSpPr>
            <a:spLocks noChangeArrowheads="1"/>
          </p:cNvSpPr>
          <p:nvPr/>
        </p:nvSpPr>
        <p:spPr bwMode="auto">
          <a:xfrm>
            <a:off x="788988" y="361950"/>
            <a:ext cx="6367462"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spcAft>
                <a:spcPts val="1263"/>
              </a:spcAft>
            </a:pPr>
            <a:r>
              <a:rPr lang="en-US" sz="1400">
                <a:latin typeface="Times New Roman" panose="02020603050405020304" pitchFamily="18" charset="0"/>
              </a:rPr>
              <a:t>crops into biofuels such as cellulosic ethanol is under investigation as an alternative fuel source. Cellulose for industrial use is mainly obtained from wood pulp and cotton.</a:t>
            </a:r>
          </a:p>
        </p:txBody>
      </p:sp>
      <p:sp>
        <p:nvSpPr>
          <p:cNvPr id="57349" name="Rectangle 4"/>
          <p:cNvSpPr>
            <a:spLocks noChangeArrowheads="1"/>
          </p:cNvSpPr>
          <p:nvPr/>
        </p:nvSpPr>
        <p:spPr bwMode="auto">
          <a:xfrm>
            <a:off x="325438" y="8591550"/>
            <a:ext cx="64262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263"/>
              </a:spcBef>
              <a:spcAft>
                <a:spcPts val="213"/>
              </a:spcAft>
            </a:pPr>
            <a:r>
              <a:rPr lang="en-US" sz="1200" b="1">
                <a:latin typeface="Times New Roman" panose="02020603050405020304" pitchFamily="18" charset="0"/>
              </a:rPr>
              <a:t>D. </a:t>
            </a:r>
            <a:r>
              <a:rPr lang="en-US" sz="1400">
                <a:latin typeface="Times New Roman" panose="02020603050405020304" pitchFamily="18" charset="0"/>
              </a:rPr>
              <a:t>According to the reducing activity of the sugar unit:</a:t>
            </a:r>
          </a:p>
          <a:p>
            <a:pPr eaLnBrk="1" hangingPunct="1">
              <a:lnSpc>
                <a:spcPts val="1613"/>
              </a:lnSpc>
            </a:pPr>
            <a:r>
              <a:rPr lang="en-US" sz="1400">
                <a:latin typeface="Times New Roman" panose="02020603050405020304" pitchFamily="18" charset="0"/>
              </a:rPr>
              <a:t>Carbohydrates that can undergo oxidation are called reducing sugars. This depends on the presence of an exposed carbonyl group. </a:t>
            </a:r>
            <a:r>
              <a:rPr lang="en-US" sz="1400" baseline="30000">
                <a:latin typeface="Times New Roman" panose="02020603050405020304" pitchFamily="18" charset="0"/>
              </a:rPr>
              <a:t>1 2</a:t>
            </a:r>
          </a:p>
        </p:txBody>
      </p:sp>
      <p:sp>
        <p:nvSpPr>
          <p:cNvPr id="57350" name="Rectangle 5"/>
          <p:cNvSpPr>
            <a:spLocks noChangeArrowheads="1"/>
          </p:cNvSpPr>
          <p:nvPr/>
        </p:nvSpPr>
        <p:spPr bwMode="auto">
          <a:xfrm>
            <a:off x="325438" y="9339263"/>
            <a:ext cx="6426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13"/>
              </a:lnSpc>
            </a:pPr>
            <a:r>
              <a:rPr lang="en-US" sz="1200" b="1">
                <a:latin typeface="Times New Roman" panose="02020603050405020304" pitchFamily="18" charset="0"/>
              </a:rPr>
              <a:t>1.    Reducing sugars</a:t>
            </a:r>
            <a:r>
              <a:rPr lang="en-US" sz="1400">
                <a:latin typeface="Times New Roman" panose="02020603050405020304" pitchFamily="18" charset="0"/>
              </a:rPr>
              <a:t>: all monosaccharides &amp; many disaccharides (e.g. lactose and maltose) are reducing sugars.</a:t>
            </a:r>
          </a:p>
        </p:txBody>
      </p:sp>
      <p:sp>
        <p:nvSpPr>
          <p:cNvPr id="57351" name="Rectangle 6"/>
          <p:cNvSpPr>
            <a:spLocks noChangeArrowheads="1"/>
          </p:cNvSpPr>
          <p:nvPr/>
        </p:nvSpPr>
        <p:spPr bwMode="auto">
          <a:xfrm>
            <a:off x="325438" y="9750425"/>
            <a:ext cx="6426200"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en-US" sz="1200" b="1">
                <a:latin typeface="Times New Roman" panose="02020603050405020304" pitchFamily="18" charset="0"/>
              </a:rPr>
              <a:t>2.    Non-reducing sugars</a:t>
            </a:r>
            <a:r>
              <a:rPr lang="en-US" sz="1400">
                <a:latin typeface="Times New Roman" panose="02020603050405020304" pitchFamily="18" charset="0"/>
              </a:rPr>
              <a:t>: eg. sucrose.</a:t>
            </a:r>
          </a:p>
        </p:txBody>
      </p:sp>
      <p:sp>
        <p:nvSpPr>
          <p:cNvPr id="57352" name="Rectangle 7"/>
          <p:cNvSpPr>
            <a:spLocks noChangeArrowheads="1"/>
          </p:cNvSpPr>
          <p:nvPr/>
        </p:nvSpPr>
        <p:spPr bwMode="auto">
          <a:xfrm>
            <a:off x="3651250" y="10363200"/>
            <a:ext cx="171450"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42</a:t>
            </a:r>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837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1313" y="1655763"/>
            <a:ext cx="6900862" cy="442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1" name="Rectangle 2"/>
          <p:cNvSpPr>
            <a:spLocks noChangeArrowheads="1"/>
          </p:cNvSpPr>
          <p:nvPr/>
        </p:nvSpPr>
        <p:spPr bwMode="auto">
          <a:xfrm>
            <a:off x="328613" y="374650"/>
            <a:ext cx="3332162"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600" b="1">
                <a:latin typeface="Times New Roman" panose="02020603050405020304" pitchFamily="18" charset="0"/>
              </a:rPr>
              <a:t>Molisch’s test (For all carbohydrates):</a:t>
            </a:r>
          </a:p>
        </p:txBody>
      </p:sp>
      <p:sp>
        <p:nvSpPr>
          <p:cNvPr id="4" name="Rectangle 3"/>
          <p:cNvSpPr/>
          <p:nvPr/>
        </p:nvSpPr>
        <p:spPr>
          <a:xfrm>
            <a:off x="323850" y="841375"/>
            <a:ext cx="6838950" cy="831850"/>
          </a:xfrm>
          <a:prstGeom prst="rect">
            <a:avLst/>
          </a:prstGeom>
        </p:spPr>
        <p:txBody>
          <a:bodyPr lIns="0" tIns="0" rIns="0" bIns="0"/>
          <a:lstStyle/>
          <a:p>
            <a:pPr marL="266700" eaLnBrk="1" fontAlgn="auto" hangingPunct="1">
              <a:lnSpc>
                <a:spcPts val="1608"/>
              </a:lnSpc>
              <a:spcBef>
                <a:spcPts val="0"/>
              </a:spcBef>
              <a:spcAft>
                <a:spcPts val="0"/>
              </a:spcAft>
              <a:defRPr/>
            </a:pPr>
            <a:r>
              <a:rPr lang="en-US" sz="1600" b="1" dirty="0">
                <a:latin typeface="Times New Roman"/>
              </a:rPr>
              <a:t>1. Principle:</a:t>
            </a:r>
          </a:p>
          <a:p>
            <a:pPr algn="just" eaLnBrk="1" fontAlgn="auto" hangingPunct="1">
              <a:lnSpc>
                <a:spcPts val="1608"/>
              </a:lnSpc>
              <a:spcBef>
                <a:spcPts val="0"/>
              </a:spcBef>
              <a:spcAft>
                <a:spcPts val="0"/>
              </a:spcAft>
              <a:defRPr/>
            </a:pPr>
            <a:r>
              <a:rPr lang="en-US" sz="1400" dirty="0">
                <a:latin typeface="Times New Roman"/>
              </a:rPr>
              <a:t>Concentrated </a:t>
            </a:r>
            <a:r>
              <a:rPr lang="en-US" sz="1400" dirty="0" err="1">
                <a:latin typeface="Times New Roman"/>
              </a:rPr>
              <a:t>sulphuric</a:t>
            </a:r>
            <a:r>
              <a:rPr lang="en-US" sz="1400" dirty="0">
                <a:latin typeface="Times New Roman"/>
              </a:rPr>
              <a:t> acid causes dehydration of all carbohydrates to give “</a:t>
            </a:r>
            <a:r>
              <a:rPr lang="en-US" sz="1200" b="1" dirty="0">
                <a:latin typeface="Times New Roman"/>
              </a:rPr>
              <a:t>furfural</a:t>
            </a:r>
            <a:r>
              <a:rPr lang="en-US" sz="1400" dirty="0">
                <a:latin typeface="Times New Roman"/>
              </a:rPr>
              <a:t>” compounds (heterocyclic aldehyde), that react with a-</a:t>
            </a:r>
            <a:r>
              <a:rPr lang="en-US" sz="1400" dirty="0" err="1">
                <a:latin typeface="Times New Roman"/>
              </a:rPr>
              <a:t>naphthol</a:t>
            </a:r>
            <a:r>
              <a:rPr lang="en-US" sz="1400" dirty="0">
                <a:latin typeface="Times New Roman"/>
              </a:rPr>
              <a:t> (</a:t>
            </a:r>
            <a:r>
              <a:rPr lang="en-US" sz="1400" dirty="0" err="1">
                <a:latin typeface="Times New Roman"/>
              </a:rPr>
              <a:t>Molisch's</a:t>
            </a:r>
            <a:r>
              <a:rPr lang="en-US" sz="1400" dirty="0">
                <a:latin typeface="Times New Roman"/>
              </a:rPr>
              <a:t> reagent) giving a violet or purple colored complex.</a:t>
            </a:r>
          </a:p>
        </p:txBody>
      </p:sp>
      <p:sp>
        <p:nvSpPr>
          <p:cNvPr id="5" name="Rectangle 4"/>
          <p:cNvSpPr/>
          <p:nvPr/>
        </p:nvSpPr>
        <p:spPr>
          <a:xfrm>
            <a:off x="325438" y="6102350"/>
            <a:ext cx="6834187" cy="1855788"/>
          </a:xfrm>
          <a:prstGeom prst="rect">
            <a:avLst/>
          </a:prstGeom>
        </p:spPr>
        <p:txBody>
          <a:bodyPr lIns="0" tIns="0" rIns="0" bIns="0"/>
          <a:lstStyle/>
          <a:p>
            <a:pPr algn="just" eaLnBrk="1" fontAlgn="auto" hangingPunct="1">
              <a:lnSpc>
                <a:spcPts val="1608"/>
              </a:lnSpc>
              <a:spcBef>
                <a:spcPts val="0"/>
              </a:spcBef>
              <a:spcAft>
                <a:spcPts val="1260"/>
              </a:spcAft>
              <a:defRPr/>
            </a:pPr>
            <a:r>
              <a:rPr lang="en-US" sz="1400">
                <a:latin typeface="Times New Roman"/>
              </a:rPr>
              <a:t>Carbohydrate solutions (1 g/l and 10 g/l), Sulphuric acid (concentrated), Molisch’s reagent (a-naphthol 50 g/l in ethanol, prepare fresh), Beaker, test tubes, graduated pipettes, funnel, filter paper, watchglass.</a:t>
            </a:r>
          </a:p>
          <a:p>
            <a:pPr marL="482600" indent="-228600" algn="just" eaLnBrk="1" fontAlgn="auto" hangingPunct="1">
              <a:lnSpc>
                <a:spcPts val="1608"/>
              </a:lnSpc>
              <a:spcBef>
                <a:spcPts val="0"/>
              </a:spcBef>
              <a:spcAft>
                <a:spcPts val="0"/>
              </a:spcAft>
              <a:defRPr/>
            </a:pPr>
            <a:r>
              <a:rPr lang="en-US" sz="1600" b="1">
                <a:latin typeface="Times New Roman"/>
              </a:rPr>
              <a:t>3. Procedure:</a:t>
            </a:r>
          </a:p>
          <a:p>
            <a:pPr marL="482600" indent="-228600" algn="just" eaLnBrk="1" fontAlgn="auto" hangingPunct="1">
              <a:lnSpc>
                <a:spcPts val="1608"/>
              </a:lnSpc>
              <a:spcBef>
                <a:spcPts val="0"/>
              </a:spcBef>
              <a:spcAft>
                <a:spcPts val="0"/>
              </a:spcAft>
              <a:defRPr/>
            </a:pPr>
            <a:r>
              <a:rPr lang="en-US" sz="1400">
                <a:latin typeface="Times New Roman"/>
              </a:rPr>
              <a:t>1-    In a test tube, add 2 ml of the test carbohydrate solution + 2 drops of a-naphthol solution.</a:t>
            </a:r>
          </a:p>
          <a:p>
            <a:pPr marL="482600" indent="-228600" algn="just" eaLnBrk="1" fontAlgn="auto" hangingPunct="1">
              <a:lnSpc>
                <a:spcPts val="1608"/>
              </a:lnSpc>
              <a:spcBef>
                <a:spcPts val="0"/>
              </a:spcBef>
              <a:spcAft>
                <a:spcPts val="2310"/>
              </a:spcAft>
              <a:defRPr/>
            </a:pPr>
            <a:r>
              <a:rPr lang="en-US" sz="1400">
                <a:latin typeface="Times New Roman"/>
              </a:rPr>
              <a:t>2-    Carefully pour dropwise 1ml conc. H</a:t>
            </a:r>
            <a:r>
              <a:rPr lang="en-US" sz="900" b="1" spc="100" baseline="-25000">
                <a:latin typeface="Times New Roman"/>
              </a:rPr>
              <a:t>2</a:t>
            </a:r>
            <a:r>
              <a:rPr lang="en-US" sz="1400">
                <a:latin typeface="Times New Roman"/>
              </a:rPr>
              <a:t>SO</a:t>
            </a:r>
            <a:r>
              <a:rPr lang="en-US" sz="1400" baseline="-25000">
                <a:latin typeface="Times New Roman"/>
              </a:rPr>
              <a:t>4</a:t>
            </a:r>
            <a:r>
              <a:rPr lang="en-US" sz="1400">
                <a:latin typeface="Times New Roman"/>
              </a:rPr>
              <a:t>, using a dropper, on the inner wall of test tube.</a:t>
            </a:r>
          </a:p>
        </p:txBody>
      </p:sp>
      <p:sp>
        <p:nvSpPr>
          <p:cNvPr id="6" name="Rectangle 5"/>
          <p:cNvSpPr/>
          <p:nvPr/>
        </p:nvSpPr>
        <p:spPr>
          <a:xfrm>
            <a:off x="554038" y="8421688"/>
            <a:ext cx="6602412" cy="1036637"/>
          </a:xfrm>
          <a:prstGeom prst="rect">
            <a:avLst/>
          </a:prstGeom>
        </p:spPr>
        <p:txBody>
          <a:bodyPr lIns="0" tIns="0" rIns="0" bIns="0"/>
          <a:lstStyle/>
          <a:p>
            <a:pPr marL="254000" indent="-228600" algn="just" eaLnBrk="1" fontAlgn="auto" hangingPunct="1">
              <a:lnSpc>
                <a:spcPts val="1608"/>
              </a:lnSpc>
              <a:spcBef>
                <a:spcPts val="2310"/>
              </a:spcBef>
              <a:spcAft>
                <a:spcPts val="0"/>
              </a:spcAft>
              <a:defRPr/>
            </a:pPr>
            <a:r>
              <a:rPr lang="en-US" sz="1600" b="1">
                <a:latin typeface="Times New Roman"/>
              </a:rPr>
              <a:t>4. Observation:</a:t>
            </a:r>
          </a:p>
          <a:p>
            <a:pPr marL="254000" indent="-228600" algn="just" eaLnBrk="1" fontAlgn="auto" hangingPunct="1">
              <a:lnSpc>
                <a:spcPts val="1608"/>
              </a:lnSpc>
              <a:spcBef>
                <a:spcPts val="0"/>
              </a:spcBef>
              <a:spcAft>
                <a:spcPts val="0"/>
              </a:spcAft>
              <a:defRPr/>
            </a:pPr>
            <a:r>
              <a:rPr lang="en-US" sz="1400">
                <a:latin typeface="Times New Roman"/>
              </a:rPr>
              <a:t>1-    A "violet colored ring" appears at the junction between the two layers.</a:t>
            </a:r>
          </a:p>
          <a:p>
            <a:pPr marL="254000" indent="-228600" algn="just" eaLnBrk="1" fontAlgn="auto" hangingPunct="1">
              <a:lnSpc>
                <a:spcPts val="1608"/>
              </a:lnSpc>
              <a:spcBef>
                <a:spcPts val="0"/>
              </a:spcBef>
              <a:spcAft>
                <a:spcPts val="0"/>
              </a:spcAft>
              <a:defRPr/>
            </a:pPr>
            <a:r>
              <a:rPr lang="en-US" sz="900" b="1" spc="100">
                <a:latin typeface="Times New Roman"/>
              </a:rPr>
              <a:t>2</a:t>
            </a:r>
            <a:r>
              <a:rPr lang="en-US" sz="1400">
                <a:latin typeface="Times New Roman"/>
              </a:rPr>
              <a:t>-    If the purple layer is difficult to see, mix slowly and carefully (large amounts of heat is generated) and observe the colour. If the test solution sugar concentration high enough all the solution become purple color.</a:t>
            </a:r>
          </a:p>
        </p:txBody>
      </p:sp>
      <p:sp>
        <p:nvSpPr>
          <p:cNvPr id="58375" name="Rectangle 6"/>
          <p:cNvSpPr>
            <a:spLocks noChangeArrowheads="1"/>
          </p:cNvSpPr>
          <p:nvPr/>
        </p:nvSpPr>
        <p:spPr bwMode="auto">
          <a:xfrm>
            <a:off x="3651250" y="10363200"/>
            <a:ext cx="179388"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43</a:t>
            </a: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937</Words>
  <Application>Microsoft Office PowerPoint</Application>
  <PresentationFormat>Custom</PresentationFormat>
  <Paragraphs>52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ььььь</dc:creator>
  <cp:keywords/>
  <cp:lastModifiedBy>hp</cp:lastModifiedBy>
  <cp:revision>19</cp:revision>
  <dcterms:modified xsi:type="dcterms:W3CDTF">2018-11-17T17:04:59Z</dcterms:modified>
</cp:coreProperties>
</file>